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83" r:id="rId2"/>
    <p:sldId id="257" r:id="rId3"/>
    <p:sldId id="272" r:id="rId4"/>
    <p:sldId id="273" r:id="rId5"/>
    <p:sldId id="274" r:id="rId6"/>
    <p:sldId id="276" r:id="rId7"/>
    <p:sldId id="280" r:id="rId8"/>
    <p:sldId id="275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4277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23384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6642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51700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23801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4850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7825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21704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023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377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011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47316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3846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186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9580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0723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33654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95D22CF-D266-4ACC-9982-E732EE23C0F9}" type="datetimeFigureOut">
              <a:rPr lang="de-AT" smtClean="0"/>
              <a:t>01.06.2021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de-AT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6209EBC-58DB-49D3-AD85-D2936DDF0F2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8669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8798" y="708338"/>
            <a:ext cx="8831816" cy="2601532"/>
          </a:xfrm>
        </p:spPr>
        <p:txBody>
          <a:bodyPr/>
          <a:lstStyle/>
          <a:p>
            <a:r>
              <a:rPr lang="de-DE" dirty="0" smtClean="0"/>
              <a:t>WIE TICKST DU? </a:t>
            </a:r>
            <a:br>
              <a:rPr lang="de-DE" dirty="0" smtClean="0"/>
            </a:br>
            <a:r>
              <a:rPr lang="de-DE" dirty="0" smtClean="0"/>
              <a:t>NACHHHALTIGE </a:t>
            </a:r>
            <a:br>
              <a:rPr lang="de-DE" dirty="0" smtClean="0"/>
            </a:br>
            <a:r>
              <a:rPr lang="de-DE" dirty="0" smtClean="0"/>
              <a:t>STABILE </a:t>
            </a:r>
            <a:r>
              <a:rPr lang="de-DE" dirty="0"/>
              <a:t>LEHRZEIT 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1154955" y="3309870"/>
            <a:ext cx="8825659" cy="2962141"/>
          </a:xfrm>
        </p:spPr>
        <p:txBody>
          <a:bodyPr>
            <a:normAutofit/>
          </a:bodyPr>
          <a:lstStyle/>
          <a:p>
            <a:r>
              <a:rPr lang="de-DE" sz="3600" b="1" dirty="0" smtClean="0"/>
              <a:t>3 Monate</a:t>
            </a:r>
          </a:p>
          <a:p>
            <a:r>
              <a:rPr lang="de-DE" sz="3600" b="1" dirty="0" smtClean="0"/>
              <a:t>Das </a:t>
            </a:r>
            <a:r>
              <a:rPr lang="de-DE" sz="3600" b="1" dirty="0" err="1" smtClean="0"/>
              <a:t>Kennenlern</a:t>
            </a:r>
            <a:r>
              <a:rPr lang="de-DE" sz="3600" b="1" dirty="0" smtClean="0"/>
              <a:t>-Programm für</a:t>
            </a:r>
            <a:br>
              <a:rPr lang="de-DE" sz="3600" b="1" dirty="0" smtClean="0"/>
            </a:br>
            <a:r>
              <a:rPr lang="de-DE" sz="3600" b="1" dirty="0" smtClean="0"/>
              <a:t>Arbeitgeber und Jugendliche,</a:t>
            </a:r>
            <a:br>
              <a:rPr lang="de-DE" sz="3600" b="1" dirty="0" smtClean="0"/>
            </a:br>
            <a:r>
              <a:rPr lang="de-DE" sz="3600" b="1" dirty="0" smtClean="0"/>
              <a:t>die eine Lehre beginnen möchten.</a:t>
            </a:r>
          </a:p>
        </p:txBody>
      </p:sp>
    </p:spTree>
    <p:extLst>
      <p:ext uri="{BB962C8B-B14F-4D97-AF65-F5344CB8AC3E}">
        <p14:creationId xmlns:p14="http://schemas.microsoft.com/office/powerpoint/2010/main" val="3249759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#USP - Pilot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604117"/>
          </a:xfrm>
        </p:spPr>
        <p:txBody>
          <a:bodyPr>
            <a:normAutofit lnSpcReduction="10000"/>
          </a:bodyPr>
          <a:lstStyle/>
          <a:p>
            <a:r>
              <a:rPr lang="de-DE" dirty="0"/>
              <a:t>USP: „emotionale stabile Beziehung zwischen </a:t>
            </a:r>
            <a:r>
              <a:rPr lang="de-DE" dirty="0" err="1"/>
              <a:t>Jgl</a:t>
            </a:r>
            <a:r>
              <a:rPr lang="de-DE" dirty="0"/>
              <a:t> und Bezugspersonen im Unternehmen“</a:t>
            </a:r>
          </a:p>
          <a:p>
            <a:r>
              <a:rPr lang="de-DE" dirty="0" smtClean="0"/>
              <a:t>Programm kostenneutral:</a:t>
            </a:r>
          </a:p>
          <a:p>
            <a:pPr>
              <a:buFont typeface="+mj-lt"/>
              <a:buAutoNum type="arabicPeriod"/>
            </a:pPr>
            <a:r>
              <a:rPr lang="de-DE" dirty="0" smtClean="0"/>
              <a:t>diverse </a:t>
            </a:r>
            <a:r>
              <a:rPr lang="de-DE" dirty="0"/>
              <a:t>Fördertöpfe von AMS, Wirtschaftskammer oder Arbeiterkammer </a:t>
            </a:r>
            <a:endParaRPr lang="de-DE" dirty="0" smtClean="0"/>
          </a:p>
          <a:p>
            <a:r>
              <a:rPr lang="de-DE" dirty="0" smtClean="0"/>
              <a:t>Durch den Einsatz unseres Programms „Wie tickst du?“ </a:t>
            </a:r>
          </a:p>
          <a:p>
            <a:pPr>
              <a:buFont typeface="+mj-lt"/>
              <a:buAutoNum type="arabicPeriod"/>
            </a:pPr>
            <a:r>
              <a:rPr lang="de-DE" dirty="0" smtClean="0"/>
              <a:t>Eintauchen in die Lebenswelt des jeweils anderen ermöglichen und damit ein Verständnis für den jeweils anderen erzeugen. </a:t>
            </a:r>
          </a:p>
          <a:p>
            <a:pPr>
              <a:buFont typeface="+mj-lt"/>
              <a:buAutoNum type="arabicPeriod"/>
            </a:pPr>
            <a:r>
              <a:rPr lang="de-DE" dirty="0" smtClean="0"/>
              <a:t>Den Jugendlichen, die in ihren Leben vielleicht noch nie gelernt haben eine stabile Beziehung aufzubauen und für die Autorität nur negativ besetzt ist, „I </a:t>
            </a:r>
            <a:r>
              <a:rPr lang="de-DE" dirty="0" err="1" smtClean="0"/>
              <a:t>mog</a:t>
            </a:r>
            <a:r>
              <a:rPr lang="de-DE" dirty="0" smtClean="0"/>
              <a:t> di“ ist der Schlüssel für viele Problemlösungen am Arbeitsplatz.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174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#</a:t>
            </a:r>
            <a:r>
              <a:rPr lang="de-DE" dirty="0" err="1" smtClean="0"/>
              <a:t>Social</a:t>
            </a:r>
            <a:r>
              <a:rPr lang="de-DE" dirty="0" smtClean="0"/>
              <a:t> Business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Entwicklung eines </a:t>
            </a:r>
            <a:r>
              <a:rPr lang="de-DE" dirty="0" err="1" smtClean="0"/>
              <a:t>Gamificationmodells</a:t>
            </a:r>
            <a:r>
              <a:rPr lang="de-DE" dirty="0" smtClean="0"/>
              <a:t> für Arbeitgeber</a:t>
            </a:r>
          </a:p>
          <a:p>
            <a:r>
              <a:rPr lang="de-DE" dirty="0" err="1" smtClean="0"/>
              <a:t>Augmented</a:t>
            </a:r>
            <a:r>
              <a:rPr lang="de-DE" dirty="0" smtClean="0"/>
              <a:t> Reality </a:t>
            </a:r>
          </a:p>
          <a:p>
            <a:r>
              <a:rPr lang="de-DE" dirty="0" smtClean="0"/>
              <a:t>Zusammenarbeit mit AEC </a:t>
            </a:r>
          </a:p>
        </p:txBody>
      </p:sp>
    </p:spTree>
    <p:extLst>
      <p:ext uri="{BB962C8B-B14F-4D97-AF65-F5344CB8AC3E}">
        <p14:creationId xmlns:p14="http://schemas.microsoft.com/office/powerpoint/2010/main" val="379763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50F6DA5-F60C-43E4-BC27-44510E8E2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188" y="653143"/>
            <a:ext cx="10310611" cy="1037545"/>
          </a:xfrm>
        </p:spPr>
        <p:txBody>
          <a:bodyPr/>
          <a:lstStyle/>
          <a:p>
            <a:r>
              <a:rPr lang="de-AT" dirty="0"/>
              <a:t>#</a:t>
            </a:r>
            <a:r>
              <a:rPr lang="de-AT" dirty="0" smtClean="0"/>
              <a:t>Ausgangssituation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2D835DA0-5DB4-4ED6-9F53-8B1EB9AB3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810179"/>
          </a:xfrm>
        </p:spPr>
        <p:txBody>
          <a:bodyPr>
            <a:normAutofit/>
          </a:bodyPr>
          <a:lstStyle/>
          <a:p>
            <a:r>
              <a:rPr lang="de-AT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Instabilität </a:t>
            </a:r>
            <a:r>
              <a:rPr lang="de-AT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 Arbeitsverhältnis zwischen Jugendlichen und </a:t>
            </a:r>
            <a:br>
              <a:rPr lang="de-AT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Arbeitgeber in den Lehrstellen</a:t>
            </a:r>
          </a:p>
          <a:p>
            <a:r>
              <a:rPr lang="de-DE" sz="1600" dirty="0" smtClean="0">
                <a:latin typeface="+mj-lt"/>
              </a:rPr>
              <a:t>Jugendliche</a:t>
            </a:r>
            <a:r>
              <a:rPr lang="de-DE" sz="1600" dirty="0">
                <a:latin typeface="+mj-lt"/>
              </a:rPr>
              <a:t>, die am Rande der Gesellschaft </a:t>
            </a:r>
            <a:r>
              <a:rPr lang="de-DE" sz="1600" dirty="0" smtClean="0">
                <a:latin typeface="+mj-lt"/>
              </a:rPr>
              <a:t>sind</a:t>
            </a:r>
            <a:r>
              <a:rPr lang="de-DE" sz="1600" dirty="0">
                <a:latin typeface="+mj-lt"/>
              </a:rPr>
              <a:t/>
            </a:r>
            <a:br>
              <a:rPr lang="de-DE" sz="1600" dirty="0">
                <a:latin typeface="+mj-lt"/>
              </a:rPr>
            </a:br>
            <a:r>
              <a:rPr lang="de-DE" sz="1600" dirty="0" err="1">
                <a:latin typeface="+mj-lt"/>
              </a:rPr>
              <a:t>Misstände</a:t>
            </a:r>
            <a:r>
              <a:rPr lang="de-DE" sz="1600" dirty="0">
                <a:latin typeface="+mj-lt"/>
              </a:rPr>
              <a:t> in der Kommunikation zwischen Arbeitgeber und </a:t>
            </a:r>
            <a:r>
              <a:rPr lang="de-DE" sz="1600" dirty="0" smtClean="0">
                <a:latin typeface="+mj-lt"/>
              </a:rPr>
              <a:t>Jugendliche</a:t>
            </a:r>
          </a:p>
          <a:p>
            <a:r>
              <a:rPr lang="de-DE" sz="1600" dirty="0" err="1" smtClean="0">
                <a:latin typeface="+mj-lt"/>
              </a:rPr>
              <a:t>Frustation</a:t>
            </a:r>
            <a:r>
              <a:rPr lang="de-DE" sz="1600" dirty="0" smtClean="0">
                <a:latin typeface="+mj-lt"/>
              </a:rPr>
              <a:t> beiderseits:</a:t>
            </a:r>
          </a:p>
          <a:p>
            <a:pPr>
              <a:buFont typeface="+mj-lt"/>
              <a:buAutoNum type="arabicPeriod"/>
            </a:pPr>
            <a:r>
              <a:rPr lang="de-DE" sz="1600" dirty="0" smtClean="0">
                <a:latin typeface="+mj-lt"/>
              </a:rPr>
              <a:t>Schwächere Jugendliche entwickeln soziale Ängste und Unsicherheiten</a:t>
            </a:r>
            <a:br>
              <a:rPr lang="de-DE" sz="1600" dirty="0" smtClean="0">
                <a:latin typeface="+mj-lt"/>
              </a:rPr>
            </a:br>
            <a:r>
              <a:rPr lang="de-DE" sz="1600" dirty="0" smtClean="0">
                <a:latin typeface="+mj-lt"/>
              </a:rPr>
              <a:t>gegenüber des Arbeitsmarktes</a:t>
            </a:r>
          </a:p>
          <a:p>
            <a:pPr>
              <a:buFont typeface="+mj-lt"/>
              <a:buAutoNum type="arabicPeriod"/>
            </a:pPr>
            <a:r>
              <a:rPr lang="de-DE" sz="1600" dirty="0" smtClean="0">
                <a:latin typeface="+mj-lt"/>
              </a:rPr>
              <a:t>Arbeitgeber ist frustriert, weil Jugendliche nicht mehr kommen, nicht durchhalten und abbrechen.</a:t>
            </a:r>
            <a:endParaRPr lang="de-D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138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#</a:t>
            </a:r>
            <a:r>
              <a:rPr lang="de-DE" dirty="0"/>
              <a:t>D</a:t>
            </a:r>
            <a:r>
              <a:rPr lang="de-DE" dirty="0" smtClean="0"/>
              <a:t>efinition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54954" y="2434107"/>
            <a:ext cx="8825659" cy="35856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Wie </a:t>
            </a:r>
            <a:r>
              <a:rPr lang="de-DE" dirty="0"/>
              <a:t>kann man die </a:t>
            </a:r>
            <a:r>
              <a:rPr lang="de-DE" dirty="0" smtClean="0"/>
              <a:t>Bäckerin </a:t>
            </a:r>
            <a:r>
              <a:rPr lang="de-DE" dirty="0"/>
              <a:t>davon überzeugen, dass sie doch wieder einen Lehrling ausbildet und damit einem Jugendlichen die Chance auf eine gute Zukunft gibt? </a:t>
            </a:r>
            <a:endParaRPr lang="de-DE" dirty="0" smtClean="0"/>
          </a:p>
          <a:p>
            <a:r>
              <a:rPr lang="de-DE" dirty="0" smtClean="0"/>
              <a:t>Wie kann ein Arbeitgeber zu einem attraktiven Unternehmen werden?</a:t>
            </a:r>
          </a:p>
          <a:p>
            <a:r>
              <a:rPr lang="de-DE" dirty="0"/>
              <a:t>Zielsetzung </a:t>
            </a:r>
            <a:r>
              <a:rPr lang="de-DE" dirty="0" smtClean="0"/>
              <a:t>ist es, </a:t>
            </a:r>
            <a:r>
              <a:rPr lang="de-DE" dirty="0"/>
              <a:t>eine stabile emotionale Beziehung zwischen dem Jugendlichen und dem Ausbildner herzustellen, um damit die Drop-Out-Quote zu senken.</a:t>
            </a: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309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#„</a:t>
            </a:r>
            <a:r>
              <a:rPr lang="de-DE" dirty="0"/>
              <a:t>Wie tickst du?“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 </a:t>
            </a:r>
            <a:r>
              <a:rPr lang="de-DE" dirty="0" err="1" smtClean="0"/>
              <a:t>Kennenlernprogramm</a:t>
            </a:r>
            <a:r>
              <a:rPr lang="de-DE" dirty="0" smtClean="0"/>
              <a:t>: „Wie tickst du?“ </a:t>
            </a:r>
          </a:p>
          <a:p>
            <a:r>
              <a:rPr lang="de-DE" dirty="0" smtClean="0"/>
              <a:t>Das Programm liegt </a:t>
            </a:r>
            <a:r>
              <a:rPr lang="de-DE" dirty="0"/>
              <a:t>zeitlich zwischen dem Recruiting </a:t>
            </a:r>
            <a:r>
              <a:rPr lang="de-DE" dirty="0" smtClean="0"/>
              <a:t>und dem </a:t>
            </a:r>
            <a:r>
              <a:rPr lang="de-DE" dirty="0" err="1" smtClean="0"/>
              <a:t>Lehrlingsmatching</a:t>
            </a:r>
            <a:endParaRPr lang="de-DE" dirty="0" smtClean="0"/>
          </a:p>
          <a:p>
            <a:r>
              <a:rPr lang="de-DE" dirty="0" smtClean="0"/>
              <a:t>vor </a:t>
            </a:r>
            <a:r>
              <a:rPr lang="de-DE" dirty="0"/>
              <a:t>dem Abschluss des Lehrvertrages. </a:t>
            </a:r>
            <a:endParaRPr lang="de-DE" dirty="0" smtClean="0"/>
          </a:p>
          <a:p>
            <a:r>
              <a:rPr lang="de-DE" dirty="0" smtClean="0"/>
              <a:t>Im </a:t>
            </a:r>
            <a:r>
              <a:rPr lang="de-DE" dirty="0"/>
              <a:t>Idealfall entsteht nach dem Ende unseres Programms eine Art „väterliche“ bzw. „mütterliche“ Beziehung zwischen dem Jugendlichen </a:t>
            </a:r>
            <a:r>
              <a:rPr lang="de-DE" dirty="0" smtClean="0"/>
              <a:t>und </a:t>
            </a:r>
            <a:r>
              <a:rPr lang="de-DE" dirty="0"/>
              <a:t>dem Ausbildner. </a:t>
            </a: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9830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#Strategie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35258" y="2577742"/>
            <a:ext cx="8825659" cy="3416300"/>
          </a:xfrm>
        </p:spPr>
        <p:txBody>
          <a:bodyPr>
            <a:normAutofit/>
          </a:bodyPr>
          <a:lstStyle/>
          <a:p>
            <a:r>
              <a:rPr lang="de-DE" dirty="0"/>
              <a:t>Inkubationsprogramm und ein Serviceprodukt für eine Nische </a:t>
            </a:r>
            <a:r>
              <a:rPr lang="de-DE" dirty="0" smtClean="0"/>
              <a:t>anzubieten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Bewusstsein zu schaffen, neue Ansätze des New Leadership zu schaffen. </a:t>
            </a:r>
          </a:p>
          <a:p>
            <a:r>
              <a:rPr lang="de-DE" dirty="0"/>
              <a:t>Übergeordnetes Ziel ist ein Beziehungsmanagement zwischen Arbeitgeber, </a:t>
            </a:r>
            <a:r>
              <a:rPr lang="de-DE" dirty="0" err="1"/>
              <a:t>Jgl</a:t>
            </a:r>
            <a:r>
              <a:rPr lang="de-DE" dirty="0"/>
              <a:t> und Unternehmensnetzwerk zu schaffen.</a:t>
            </a:r>
          </a:p>
          <a:p>
            <a:r>
              <a:rPr lang="de-DE" dirty="0" smtClean="0"/>
              <a:t>3 Monate </a:t>
            </a:r>
            <a:r>
              <a:rPr lang="de-DE" dirty="0" err="1" smtClean="0"/>
              <a:t>Kennenlernprogramm</a:t>
            </a:r>
            <a:r>
              <a:rPr lang="de-DE" dirty="0" smtClean="0"/>
              <a:t>:</a:t>
            </a:r>
          </a:p>
          <a:p>
            <a:pPr>
              <a:buFont typeface="+mj-lt"/>
              <a:buAutoNum type="arabicPeriod"/>
            </a:pPr>
            <a:r>
              <a:rPr lang="de-DE" dirty="0" smtClean="0"/>
              <a:t>Zielsetzung </a:t>
            </a:r>
            <a:r>
              <a:rPr lang="de-DE" dirty="0"/>
              <a:t>den anderen mit seinen Bedürfnissen – als Mensch kennenzulernen. </a:t>
            </a:r>
            <a:endParaRPr lang="de-DE" dirty="0" smtClean="0"/>
          </a:p>
          <a:p>
            <a:pPr>
              <a:buFont typeface="+mj-lt"/>
              <a:buAutoNum type="arabicPeriod"/>
            </a:pPr>
            <a:r>
              <a:rPr lang="de-DE" dirty="0" smtClean="0"/>
              <a:t>Am Ende steht die Lehrvertragsvereinbarung</a:t>
            </a:r>
          </a:p>
          <a:p>
            <a:pPr>
              <a:buFont typeface="+mj-lt"/>
              <a:buAutoNum type="arabicPeriod"/>
            </a:pPr>
            <a:endParaRPr lang="de-DE" dirty="0"/>
          </a:p>
          <a:p>
            <a:pPr>
              <a:buFont typeface="+mj-lt"/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069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5168573" cy="706964"/>
          </a:xfrm>
        </p:spPr>
        <p:txBody>
          <a:bodyPr/>
          <a:lstStyle/>
          <a:p>
            <a:r>
              <a:rPr lang="de-DE" dirty="0" smtClean="0"/>
              <a:t>#Programminhalte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Bewusstseinsbildung durch </a:t>
            </a:r>
            <a:r>
              <a:rPr lang="de-DE" dirty="0" smtClean="0"/>
              <a:t>Aufklärungsvortrag</a:t>
            </a:r>
          </a:p>
          <a:p>
            <a:pPr lvl="0">
              <a:buFont typeface="+mj-lt"/>
              <a:buAutoNum type="arabicPeriod"/>
            </a:pPr>
            <a:r>
              <a:rPr lang="de-DE" dirty="0" smtClean="0"/>
              <a:t>Generation </a:t>
            </a:r>
            <a:r>
              <a:rPr lang="de-DE" dirty="0"/>
              <a:t>Z, welche Bedürfnisse, Trends und </a:t>
            </a:r>
            <a:endParaRPr lang="de-DE" dirty="0" smtClean="0"/>
          </a:p>
          <a:p>
            <a:pPr lvl="0">
              <a:buFont typeface="+mj-lt"/>
              <a:buAutoNum type="arabicPeriod"/>
            </a:pPr>
            <a:r>
              <a:rPr lang="de-DE" dirty="0"/>
              <a:t>B</a:t>
            </a:r>
            <a:r>
              <a:rPr lang="de-DE" dirty="0" smtClean="0"/>
              <a:t>edeutung </a:t>
            </a:r>
            <a:r>
              <a:rPr lang="de-DE" dirty="0"/>
              <a:t>der sozialen </a:t>
            </a:r>
            <a:r>
              <a:rPr lang="de-DE" dirty="0" smtClean="0"/>
              <a:t>Verantwortung</a:t>
            </a:r>
            <a:endParaRPr lang="de-DE" dirty="0"/>
          </a:p>
          <a:p>
            <a:pPr lvl="0"/>
            <a:r>
              <a:rPr lang="de-DE" dirty="0"/>
              <a:t>Disk </a:t>
            </a:r>
            <a:r>
              <a:rPr lang="de-DE" dirty="0" err="1"/>
              <a:t>Persönlichkeisanalyse</a:t>
            </a:r>
            <a:r>
              <a:rPr lang="de-DE" dirty="0"/>
              <a:t> für Lehrlinge und Bezugspersonen im </a:t>
            </a:r>
            <a:r>
              <a:rPr lang="de-DE" dirty="0" smtClean="0"/>
              <a:t>Unternehmen</a:t>
            </a:r>
            <a:endParaRPr lang="de-DE" dirty="0"/>
          </a:p>
          <a:p>
            <a:r>
              <a:rPr lang="de-DE" dirty="0" smtClean="0"/>
              <a:t>Die </a:t>
            </a:r>
            <a:r>
              <a:rPr lang="de-DE" dirty="0"/>
              <a:t>Heldenreise führt als kreativer Prozess, der durch die Arbeitsstationen im Unternehmen. </a:t>
            </a:r>
            <a:endParaRPr lang="de-DE" dirty="0" smtClean="0"/>
          </a:p>
          <a:p>
            <a:pPr lvl="0"/>
            <a:r>
              <a:rPr lang="de-DE" dirty="0" smtClean="0"/>
              <a:t>Internes </a:t>
            </a:r>
            <a:r>
              <a:rPr lang="de-DE" dirty="0" err="1"/>
              <a:t>Mentorenprogramm</a:t>
            </a:r>
            <a:r>
              <a:rPr lang="de-DE" dirty="0"/>
              <a:t> für Bezugspersonen / Pädagogische Element und Kommunizieren auf Augenhöhe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7823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20473" y="973668"/>
            <a:ext cx="6761043" cy="706964"/>
          </a:xfrm>
        </p:spPr>
        <p:txBody>
          <a:bodyPr/>
          <a:lstStyle/>
          <a:p>
            <a:r>
              <a:rPr lang="de-DE" dirty="0" smtClean="0"/>
              <a:t>#Heldenreise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Bewusstseinsmethode kann eine Eignung für den Beruf, die Stärken und Schwächen und die menschliche Basis beobachtet werden und am Ende ein Ergebnis bringen</a:t>
            </a:r>
            <a:r>
              <a:rPr lang="de-DE" dirty="0" smtClean="0"/>
              <a:t>.</a:t>
            </a:r>
          </a:p>
          <a:p>
            <a:r>
              <a:rPr lang="de-DE" dirty="0" smtClean="0"/>
              <a:t>Die </a:t>
            </a:r>
            <a:r>
              <a:rPr lang="de-DE" dirty="0"/>
              <a:t>Heldenreise beinhalten in sich persönliche Stationen der Entwicklung und können in einem Arbeitsprozess beobachtet werden.</a:t>
            </a:r>
          </a:p>
          <a:p>
            <a:r>
              <a:rPr lang="de-DE" dirty="0"/>
              <a:t>Jeder Arbeitsbereich beinhaltet die Heranführung an einen Tätigkeit. Darin werden die Stärken, Schwächen, Zusammenarbeit und Verhalten spielerisch am Ende des Arbeitsprozesses evaluiert. </a:t>
            </a:r>
          </a:p>
          <a:p>
            <a:r>
              <a:rPr lang="de-DE" dirty="0"/>
              <a:t>Das Ziel der Heldenreise ist das persönliche Erfolgserlebnis </a:t>
            </a:r>
            <a:endParaRPr lang="de-DE" dirty="0" smtClean="0"/>
          </a:p>
          <a:p>
            <a:r>
              <a:rPr lang="de-DE" dirty="0" smtClean="0"/>
              <a:t>Momente </a:t>
            </a:r>
            <a:r>
              <a:rPr lang="de-DE" dirty="0"/>
              <a:t>des Scheiterns, der </a:t>
            </a:r>
            <a:r>
              <a:rPr lang="de-DE" dirty="0" err="1"/>
              <a:t>Herausfordungen</a:t>
            </a:r>
            <a:r>
              <a:rPr lang="de-DE" dirty="0"/>
              <a:t>, der persönlichen </a:t>
            </a:r>
            <a:r>
              <a:rPr lang="de-DE" dirty="0" smtClean="0"/>
              <a:t>Befindlichkeiten</a:t>
            </a:r>
          </a:p>
          <a:p>
            <a:r>
              <a:rPr lang="de-DE" dirty="0" smtClean="0"/>
              <a:t>Gelingen der Zusammenarbeit </a:t>
            </a:r>
            <a:r>
              <a:rPr lang="de-DE" dirty="0"/>
              <a:t>mit der Bezugsperson </a:t>
            </a:r>
            <a:endParaRPr lang="de-DE" dirty="0" smtClean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352509"/>
            <a:ext cx="1444190" cy="194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250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#Nutzen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54954" y="2395471"/>
            <a:ext cx="8825659" cy="37606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dirty="0" smtClean="0"/>
              <a:t>Minimierung </a:t>
            </a:r>
            <a:r>
              <a:rPr lang="de-DE" dirty="0"/>
              <a:t>von Frusterlebnis und </a:t>
            </a:r>
            <a:r>
              <a:rPr lang="de-DE" dirty="0" smtClean="0"/>
              <a:t>Risiko für Arbeitgeber und Jugendlicher</a:t>
            </a:r>
          </a:p>
          <a:p>
            <a:r>
              <a:rPr lang="de-DE" dirty="0" smtClean="0"/>
              <a:t>Durch </a:t>
            </a:r>
            <a:r>
              <a:rPr lang="de-DE" dirty="0"/>
              <a:t>eine gute menschliche Beziehung zueinander mit einem ehrlich gemeinten „I </a:t>
            </a:r>
            <a:r>
              <a:rPr lang="de-DE" dirty="0" err="1"/>
              <a:t>mog</a:t>
            </a:r>
            <a:r>
              <a:rPr lang="de-DE" dirty="0"/>
              <a:t> di“ ergeben </a:t>
            </a:r>
            <a:r>
              <a:rPr lang="de-DE" dirty="0" smtClean="0"/>
              <a:t>sich.</a:t>
            </a:r>
          </a:p>
          <a:p>
            <a:pPr>
              <a:buFont typeface="+mj-lt"/>
              <a:buAutoNum type="arabicPeriod"/>
            </a:pPr>
            <a:r>
              <a:rPr lang="de-DE" dirty="0" smtClean="0"/>
              <a:t>Die Dinge laufen wie </a:t>
            </a:r>
            <a:r>
              <a:rPr lang="de-DE" dirty="0"/>
              <a:t>von selbst – </a:t>
            </a:r>
            <a:endParaRPr lang="de-DE" dirty="0" smtClean="0"/>
          </a:p>
          <a:p>
            <a:pPr>
              <a:buFont typeface="+mj-lt"/>
              <a:buAutoNum type="arabicPeriod"/>
            </a:pPr>
            <a:r>
              <a:rPr lang="de-DE" dirty="0" smtClean="0"/>
              <a:t>Wertschätzung</a:t>
            </a:r>
            <a:r>
              <a:rPr lang="de-DE" dirty="0"/>
              <a:t>, </a:t>
            </a:r>
            <a:endParaRPr lang="de-DE" dirty="0" smtClean="0"/>
          </a:p>
          <a:p>
            <a:pPr>
              <a:buFont typeface="+mj-lt"/>
              <a:buAutoNum type="arabicPeriod"/>
            </a:pPr>
            <a:r>
              <a:rPr lang="de-DE" dirty="0" err="1" smtClean="0"/>
              <a:t>Spass</a:t>
            </a:r>
            <a:r>
              <a:rPr lang="de-DE" dirty="0" smtClean="0"/>
              <a:t> </a:t>
            </a:r>
            <a:r>
              <a:rPr lang="de-DE" dirty="0"/>
              <a:t>an der </a:t>
            </a:r>
            <a:r>
              <a:rPr lang="de-DE" dirty="0" smtClean="0"/>
              <a:t>Arbeit</a:t>
            </a:r>
          </a:p>
          <a:p>
            <a:pPr>
              <a:buFont typeface="+mj-lt"/>
              <a:buAutoNum type="arabicPeriod"/>
            </a:pPr>
            <a:r>
              <a:rPr lang="de-DE" dirty="0" smtClean="0"/>
              <a:t>Zusammenhalten</a:t>
            </a:r>
            <a:r>
              <a:rPr lang="de-DE" dirty="0"/>
              <a:t>, wenn es einmal schwierig wird – </a:t>
            </a:r>
            <a:endParaRPr lang="de-DE" dirty="0" smtClean="0"/>
          </a:p>
          <a:p>
            <a:pPr>
              <a:buFont typeface="+mj-lt"/>
              <a:buAutoNum type="arabicPeriod"/>
            </a:pPr>
            <a:r>
              <a:rPr lang="de-DE" dirty="0" smtClean="0"/>
              <a:t>Stärkt </a:t>
            </a:r>
            <a:r>
              <a:rPr lang="de-DE" dirty="0"/>
              <a:t>das Durchhaltevermögen </a:t>
            </a:r>
            <a:endParaRPr lang="de-DE" dirty="0" smtClean="0"/>
          </a:p>
          <a:p>
            <a:pPr>
              <a:buFont typeface="+mj-lt"/>
              <a:buAutoNum type="arabicPeriod"/>
            </a:pPr>
            <a:r>
              <a:rPr lang="de-DE" dirty="0" smtClean="0"/>
              <a:t>und </a:t>
            </a:r>
            <a:r>
              <a:rPr lang="de-DE" dirty="0"/>
              <a:t>die Loyalität zum Unternehmen.</a:t>
            </a:r>
          </a:p>
        </p:txBody>
      </p:sp>
    </p:spTree>
    <p:extLst>
      <p:ext uri="{BB962C8B-B14F-4D97-AF65-F5344CB8AC3E}">
        <p14:creationId xmlns:p14="http://schemas.microsoft.com/office/powerpoint/2010/main" val="9518377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#Coaching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Diese Programminhalte werden von einem Coach veranlasst und begleitet und am Ende mit dem Arbeitgeber evaluiert.</a:t>
            </a:r>
          </a:p>
          <a:p>
            <a:r>
              <a:rPr lang="de-DE" dirty="0"/>
              <a:t>Die Programminhalte werden als neuer Denkansatz vermittelt und müssen im Arbeitsprozess einfach und unkompliziert umsetzbar sein</a:t>
            </a:r>
            <a:r>
              <a:rPr lang="de-DE" dirty="0" smtClean="0"/>
              <a:t>.</a:t>
            </a:r>
          </a:p>
          <a:p>
            <a:r>
              <a:rPr lang="de-DE" dirty="0" smtClean="0"/>
              <a:t>Aufbau einer Innovationskultur im Unternehmen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3106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Sitzungssaal">
  <a:themeElements>
    <a:clrScheme name="Ion-Sitzungssaal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-Sitzungssaal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-Sitzungssaal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496</Words>
  <Application>Microsoft Office PowerPoint</Application>
  <PresentationFormat>Breitbild</PresentationFormat>
  <Paragraphs>64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Ion-Sitzungssaal</vt:lpstr>
      <vt:lpstr>WIE TICKST DU?  NACHHHALTIGE  STABILE LEHRZEIT  </vt:lpstr>
      <vt:lpstr>#Ausgangssituation</vt:lpstr>
      <vt:lpstr>#Definition</vt:lpstr>
      <vt:lpstr>#„Wie tickst du?“ </vt:lpstr>
      <vt:lpstr>#Strategie</vt:lpstr>
      <vt:lpstr>#Programminhalte</vt:lpstr>
      <vt:lpstr>#Heldenreise</vt:lpstr>
      <vt:lpstr>#Nutzen</vt:lpstr>
      <vt:lpstr>#Coaching</vt:lpstr>
      <vt:lpstr>#USP - Pilot</vt:lpstr>
      <vt:lpstr>#Social Business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Christiana Neuwirth</dc:creator>
  <cp:lastModifiedBy>Schmolmüller Margit</cp:lastModifiedBy>
  <cp:revision>102</cp:revision>
  <dcterms:created xsi:type="dcterms:W3CDTF">2021-05-28T16:19:06Z</dcterms:created>
  <dcterms:modified xsi:type="dcterms:W3CDTF">2021-06-01T10:23:53Z</dcterms:modified>
</cp:coreProperties>
</file>