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8288000" cy="10287000"/>
  <p:notesSz cx="6858000" cy="9144000"/>
  <p:embeddedFontLst>
    <p:embeddedFont>
      <p:font typeface="Garet Ultra-Bold" charset="1" panose="00000000000000000000"/>
      <p:regular r:id="rId8"/>
    </p:embeddedFont>
    <p:embeddedFont>
      <p:font typeface="Lato" charset="1" panose="020F0502020204030203"/>
      <p:regular r:id="rId9"/>
    </p:embeddedFont>
    <p:embeddedFont>
      <p:font typeface="Lato Italics" charset="1" panose="020F0502020204030203"/>
      <p:regular r:id="rId10"/>
    </p:embeddedFont>
    <p:embeddedFont>
      <p:font typeface="Lato Bold" charset="1" panose="020F0502020204030203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037" t="0" r="-12037" b="-4709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1755173" cy="10287000"/>
            <a:chOff x="0" y="0"/>
            <a:chExt cx="309601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96013" cy="2709333"/>
            </a:xfrm>
            <a:custGeom>
              <a:avLst/>
              <a:gdLst/>
              <a:ahLst/>
              <a:cxnLst/>
              <a:rect r="r" b="b" t="t" l="l"/>
              <a:pathLst>
                <a:path h="2709333" w="3096013">
                  <a:moveTo>
                    <a:pt x="0" y="0"/>
                  </a:moveTo>
                  <a:lnTo>
                    <a:pt x="3096013" y="0"/>
                  </a:lnTo>
                  <a:lnTo>
                    <a:pt x="3096013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603041">
                    <a:alpha val="72500"/>
                  </a:srgbClr>
                </a:gs>
                <a:gs pos="100000">
                  <a:srgbClr val="BBD8ED">
                    <a:alpha val="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09601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1096842" y="3675069"/>
            <a:ext cx="19524751" cy="11114279"/>
            <a:chOff x="0" y="0"/>
            <a:chExt cx="5142321" cy="292721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142321" cy="2927217"/>
            </a:xfrm>
            <a:custGeom>
              <a:avLst/>
              <a:gdLst/>
              <a:ahLst/>
              <a:cxnLst/>
              <a:rect r="r" b="b" t="t" l="l"/>
              <a:pathLst>
                <a:path h="2927217" w="5142321">
                  <a:moveTo>
                    <a:pt x="0" y="0"/>
                  </a:moveTo>
                  <a:lnTo>
                    <a:pt x="5142321" y="0"/>
                  </a:lnTo>
                  <a:lnTo>
                    <a:pt x="5142321" y="2927217"/>
                  </a:lnTo>
                  <a:lnTo>
                    <a:pt x="0" y="2927217"/>
                  </a:lnTo>
                  <a:close/>
                </a:path>
              </a:pathLst>
            </a:custGeom>
            <a:solidFill>
              <a:srgbClr val="000000">
                <a:alpha val="17647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5142321" cy="29653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06209" y="6149740"/>
            <a:ext cx="8437791" cy="4719341"/>
            <a:chOff x="0" y="0"/>
            <a:chExt cx="2222299" cy="124295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22299" cy="1242954"/>
            </a:xfrm>
            <a:custGeom>
              <a:avLst/>
              <a:gdLst/>
              <a:ahLst/>
              <a:cxnLst/>
              <a:rect r="r" b="b" t="t" l="l"/>
              <a:pathLst>
                <a:path h="1242954" w="2222299">
                  <a:moveTo>
                    <a:pt x="45876" y="0"/>
                  </a:moveTo>
                  <a:lnTo>
                    <a:pt x="2176422" y="0"/>
                  </a:lnTo>
                  <a:cubicBezTo>
                    <a:pt x="2188590" y="0"/>
                    <a:pt x="2200259" y="4833"/>
                    <a:pt x="2208862" y="13437"/>
                  </a:cubicBezTo>
                  <a:cubicBezTo>
                    <a:pt x="2217465" y="22040"/>
                    <a:pt x="2222299" y="33709"/>
                    <a:pt x="2222299" y="45876"/>
                  </a:cubicBezTo>
                  <a:lnTo>
                    <a:pt x="2222299" y="1197078"/>
                  </a:lnTo>
                  <a:cubicBezTo>
                    <a:pt x="2222299" y="1209245"/>
                    <a:pt x="2217465" y="1220914"/>
                    <a:pt x="2208862" y="1229517"/>
                  </a:cubicBezTo>
                  <a:cubicBezTo>
                    <a:pt x="2200259" y="1238121"/>
                    <a:pt x="2188590" y="1242954"/>
                    <a:pt x="2176422" y="1242954"/>
                  </a:cubicBezTo>
                  <a:lnTo>
                    <a:pt x="45876" y="1242954"/>
                  </a:lnTo>
                  <a:cubicBezTo>
                    <a:pt x="33709" y="1242954"/>
                    <a:pt x="22040" y="1238121"/>
                    <a:pt x="13437" y="1229517"/>
                  </a:cubicBezTo>
                  <a:cubicBezTo>
                    <a:pt x="4833" y="1220914"/>
                    <a:pt x="0" y="1209245"/>
                    <a:pt x="0" y="1197078"/>
                  </a:cubicBezTo>
                  <a:lnTo>
                    <a:pt x="0" y="45876"/>
                  </a:lnTo>
                  <a:cubicBezTo>
                    <a:pt x="0" y="33709"/>
                    <a:pt x="4833" y="22040"/>
                    <a:pt x="13437" y="13437"/>
                  </a:cubicBezTo>
                  <a:cubicBezTo>
                    <a:pt x="22040" y="4833"/>
                    <a:pt x="33709" y="0"/>
                    <a:pt x="4587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BBB1B5">
                    <a:alpha val="58500"/>
                  </a:srgbClr>
                </a:gs>
                <a:gs pos="100000">
                  <a:srgbClr val="D6CDD1">
                    <a:alpha val="63000"/>
                  </a:srgbClr>
                </a:gs>
              </a:gsLst>
              <a:lin ang="5400000"/>
            </a:gradFill>
            <a:ln w="9525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222299" cy="12810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188065" y="1670564"/>
            <a:ext cx="7188804" cy="1459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957"/>
              </a:lnSpc>
            </a:pPr>
            <a:r>
              <a:rPr lang="en-US" sz="10957" spc="-219" b="true">
                <a:solidFill>
                  <a:srgbClr val="FFFFFF"/>
                </a:solidFill>
                <a:latin typeface="Garet Ultra-Bold"/>
                <a:ea typeface="Garet Ultra-Bold"/>
                <a:cs typeface="Garet Ultra-Bold"/>
                <a:sym typeface="Garet Ultra-Bold"/>
              </a:rPr>
              <a:t>Wingman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88065" y="3617919"/>
            <a:ext cx="7029440" cy="1012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Your ultimate </a:t>
            </a:r>
            <a:r>
              <a:rPr lang="en-US" sz="2899" i="true">
                <a:solidFill>
                  <a:srgbClr val="FFFFFF"/>
                </a:solidFill>
                <a:latin typeface="Lato Italics"/>
                <a:ea typeface="Lato Italics"/>
                <a:cs typeface="Lato Italics"/>
                <a:sym typeface="Lato Italics"/>
              </a:rPr>
              <a:t>festival wingman</a:t>
            </a:r>
            <a:r>
              <a:rPr lang="en-US" sz="2899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. </a:t>
            </a:r>
          </a:p>
          <a:p>
            <a:pPr algn="l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Swipe less, experience more.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88065" y="6518539"/>
            <a:ext cx="7474080" cy="3280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1716" indent="-295858" lvl="1">
              <a:lnSpc>
                <a:spcPts val="4385"/>
              </a:lnSpc>
              <a:buFont typeface="Arial"/>
              <a:buChar char="•"/>
            </a:pPr>
            <a:r>
              <a:rPr lang="en-US" b="true" sz="274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The Problem</a:t>
            </a:r>
            <a:r>
              <a:rPr lang="en-US" sz="274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: Hundreds of overlapping events cause schedule paralysis and missed connections.</a:t>
            </a:r>
          </a:p>
          <a:p>
            <a:pPr algn="l" marL="591716" indent="-295858" lvl="1">
              <a:lnSpc>
                <a:spcPts val="4385"/>
              </a:lnSpc>
              <a:buFont typeface="Arial"/>
              <a:buChar char="•"/>
            </a:pPr>
            <a:r>
              <a:rPr lang="en-US" b="true" sz="274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Our Solution</a:t>
            </a:r>
            <a:r>
              <a:rPr lang="en-US" sz="274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: Turn a massive festival program into personalized recommendations with built-in urban navigation.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603041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2388470"/>
            <a:ext cx="11563141" cy="730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b="true" sz="5499" spc="-109">
                <a:solidFill>
                  <a:srgbClr val="DE98BE"/>
                </a:solidFill>
                <a:latin typeface="Garet Ultra-Bold"/>
                <a:ea typeface="Garet Ultra-Bold"/>
                <a:cs typeface="Garet Ultra-Bold"/>
                <a:sym typeface="Garet Ultra-Bold"/>
              </a:rPr>
              <a:t>Architecture &amp; Pipeline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028700" y="4368427"/>
            <a:ext cx="16339342" cy="2710828"/>
            <a:chOff x="0" y="0"/>
            <a:chExt cx="21785790" cy="3614437"/>
          </a:xfrm>
        </p:grpSpPr>
        <p:sp>
          <p:nvSpPr>
            <p:cNvPr name="AutoShape 4" id="4"/>
            <p:cNvSpPr/>
            <p:nvPr/>
          </p:nvSpPr>
          <p:spPr>
            <a:xfrm>
              <a:off x="0" y="161531"/>
              <a:ext cx="21640800" cy="0"/>
            </a:xfrm>
            <a:prstGeom prst="line">
              <a:avLst/>
            </a:prstGeom>
            <a:ln cap="flat" w="127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grpSp>
          <p:nvGrpSpPr>
            <p:cNvPr name="Group 5" id="5"/>
            <p:cNvGrpSpPr/>
            <p:nvPr/>
          </p:nvGrpSpPr>
          <p:grpSpPr>
            <a:xfrm rot="0">
              <a:off x="0" y="0"/>
              <a:ext cx="323061" cy="323061"/>
              <a:chOff x="0" y="0"/>
              <a:chExt cx="812800" cy="8128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98BE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0" y="1501580"/>
              <a:ext cx="5704743" cy="21128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19"/>
                </a:lnSpc>
                <a:spcBef>
                  <a:spcPct val="0"/>
                </a:spcBef>
              </a:pPr>
              <a:r>
                <a:rPr lang="en-US" sz="2299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User tags &amp; text in ➔ FastAPI &amp; LangChain Agent ➔ Filtered Metadata &amp; Optimized Search Query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777137"/>
              <a:ext cx="5704743" cy="5126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19"/>
                </a:lnSpc>
                <a:spcBef>
                  <a:spcPct val="0"/>
                </a:spcBef>
              </a:pPr>
              <a:r>
                <a:rPr lang="en-US" b="true" sz="2299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Module 01 – Query Processing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7968028" y="1501580"/>
              <a:ext cx="5704743" cy="21128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19"/>
                </a:lnSpc>
                <a:spcBef>
                  <a:spcPct val="0"/>
                </a:spcBef>
              </a:pPr>
              <a:r>
                <a:rPr lang="en-US" sz="2299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Optimized Query ➔ Precomputed OpenAI Vector Database ➔ Ranked Events via Cosine Similarity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7968028" y="777137"/>
              <a:ext cx="5704743" cy="5126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19"/>
                </a:lnSpc>
                <a:spcBef>
                  <a:spcPct val="0"/>
                </a:spcBef>
              </a:pPr>
              <a:r>
                <a:rPr lang="en-US" b="true" sz="2299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Module 02 – Semantic Search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15936057" y="1501580"/>
              <a:ext cx="5704743" cy="15794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19"/>
                </a:lnSpc>
                <a:spcBef>
                  <a:spcPct val="0"/>
                </a:spcBef>
              </a:pPr>
              <a:r>
                <a:rPr lang="en-US" sz="2299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Ranked Event Data ➔ HTML/JS Frontend ➔ Tinder-Style Swipe Deck &amp; Saved Event List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15936057" y="777137"/>
              <a:ext cx="5849733" cy="5126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219"/>
                </a:lnSpc>
                <a:spcBef>
                  <a:spcPct val="0"/>
                </a:spcBef>
              </a:pPr>
              <a:r>
                <a:rPr lang="en-US" b="true" sz="2299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Module 03 – Interactive Swipe UI</a:t>
              </a:r>
            </a:p>
          </p:txBody>
        </p:sp>
        <p:grpSp>
          <p:nvGrpSpPr>
            <p:cNvPr name="Group 14" id="14"/>
            <p:cNvGrpSpPr/>
            <p:nvPr/>
          </p:nvGrpSpPr>
          <p:grpSpPr>
            <a:xfrm rot="0">
              <a:off x="7968028" y="0"/>
              <a:ext cx="323061" cy="323061"/>
              <a:chOff x="0" y="0"/>
              <a:chExt cx="812800" cy="8128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98BE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5936057" y="0"/>
              <a:ext cx="323061" cy="323061"/>
              <a:chOff x="0" y="0"/>
              <a:chExt cx="812800" cy="812800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E98BE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DAHPz_R48XM</dc:identifier>
  <dcterms:modified xsi:type="dcterms:W3CDTF">2011-08-01T06:04:30Z</dcterms:modified>
  <cp:revision>1</cp:revision>
  <dc:title>Wingman_presentation</dc:title>
</cp:coreProperties>
</file>